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86943-8005-4B78-8161-2BDDE435447F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BDE15-60DD-4EC2-A45D-5E6BB6A784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86943-8005-4B78-8161-2BDDE435447F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BDE15-60DD-4EC2-A45D-5E6BB6A784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86943-8005-4B78-8161-2BDDE435447F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BDE15-60DD-4EC2-A45D-5E6BB6A784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86943-8005-4B78-8161-2BDDE435447F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BDE15-60DD-4EC2-A45D-5E6BB6A784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86943-8005-4B78-8161-2BDDE435447F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BDE15-60DD-4EC2-A45D-5E6BB6A784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86943-8005-4B78-8161-2BDDE435447F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BDE15-60DD-4EC2-A45D-5E6BB6A784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86943-8005-4B78-8161-2BDDE435447F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BDE15-60DD-4EC2-A45D-5E6BB6A784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86943-8005-4B78-8161-2BDDE435447F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BDE15-60DD-4EC2-A45D-5E6BB6A784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86943-8005-4B78-8161-2BDDE435447F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BDE15-60DD-4EC2-A45D-5E6BB6A784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86943-8005-4B78-8161-2BDDE435447F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BDE15-60DD-4EC2-A45D-5E6BB6A784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86943-8005-4B78-8161-2BDDE435447F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BDE15-60DD-4EC2-A45D-5E6BB6A784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686943-8005-4B78-8161-2BDDE435447F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BDE15-60DD-4EC2-A45D-5E6BB6A784B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/>
              <a:t>Акутни мождани удар; Дијагностика мождане смрти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Cyrl-RS" dirty="0"/>
              <a:t>Проф др Светлана Милетић Дракулић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Комјутеризована томографија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900750" cy="4525963"/>
          </a:xfrm>
        </p:spPr>
        <p:txBody>
          <a:bodyPr/>
          <a:lstStyle/>
          <a:p>
            <a:r>
              <a:rPr lang="sr-Cyrl-RS" dirty="0"/>
              <a:t>Приказује исхемију(хиподензну зону) након 7-24часа</a:t>
            </a:r>
          </a:p>
          <a:p>
            <a:r>
              <a:rPr lang="sr-Cyrl-RS" dirty="0"/>
              <a:t>У прва три сата тражимо знаке (губитак набора инзуле, брисање границе сиве и беле масе, хипердензитет а. цер. мед)</a:t>
            </a:r>
            <a:endParaRPr lang="en-US" dirty="0"/>
          </a:p>
        </p:txBody>
      </p:sp>
      <p:pic>
        <p:nvPicPr>
          <p:cNvPr id="13314" name="Picture 2" descr="Мождани удар — Википедиј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2000241"/>
            <a:ext cx="3114675" cy="4857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Комјутеризована томографија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Хематом се појављује као хипердензна зона </a:t>
            </a:r>
          </a:p>
          <a:p>
            <a:r>
              <a:rPr lang="sr-Cyrl-RS" dirty="0"/>
              <a:t>одмах</a:t>
            </a:r>
            <a:endParaRPr lang="en-US" dirty="0"/>
          </a:p>
        </p:txBody>
      </p:sp>
      <p:pic>
        <p:nvPicPr>
          <p:cNvPr id="12290" name="Picture 2" descr="Мождани удар — Википедиј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2357430"/>
            <a:ext cx="3238508" cy="33956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Магнетна резонанца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RS" dirty="0"/>
              <a:t>Приказује зону инфаркта након 30 мин</a:t>
            </a:r>
          </a:p>
          <a:p>
            <a:r>
              <a:rPr lang="sr-Cyrl-RS" dirty="0"/>
              <a:t>Код крварења након ресорпције може да прикаже депозите хемоглобина</a:t>
            </a:r>
          </a:p>
          <a:p>
            <a:endParaRPr lang="sr-Cyrl-RS" dirty="0"/>
          </a:p>
          <a:p>
            <a:pPr marL="0" indent="0">
              <a:buNone/>
            </a:pPr>
            <a:r>
              <a:rPr lang="sr-Cyrl-RS" dirty="0"/>
              <a:t>Предност  МР</a:t>
            </a:r>
          </a:p>
          <a:p>
            <a:r>
              <a:rPr lang="sr-Cyrl-RS" dirty="0"/>
              <a:t>за задњу лобањску јаму </a:t>
            </a:r>
          </a:p>
          <a:p>
            <a:r>
              <a:rPr lang="sr-Cyrl-RS" dirty="0"/>
              <a:t> боља резолуција за мале промене</a:t>
            </a:r>
          </a:p>
          <a:p>
            <a:r>
              <a:rPr lang="sr-Cyrl-RS" dirty="0"/>
              <a:t>Разликовање примарног хематома и хеморагијског инфаркта</a:t>
            </a:r>
          </a:p>
          <a:p>
            <a:r>
              <a:rPr lang="sr-Cyrl-RS" dirty="0"/>
              <a:t>Дијагностика тромбозе интракранијалних вена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Додатна дијагностика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Лабораторија :крвна слика, глукоза, уреа, електролити, СЕ , липидограм,коагулограм срчани ензими, анализа урина</a:t>
            </a:r>
          </a:p>
          <a:p>
            <a:r>
              <a:rPr lang="sr-Cyrl-RS" dirty="0"/>
              <a:t>Доплер крвних судова врата</a:t>
            </a:r>
          </a:p>
          <a:p>
            <a:r>
              <a:rPr lang="sr-Cyrl-RS" dirty="0"/>
              <a:t>ЕКГ</a:t>
            </a:r>
          </a:p>
          <a:p>
            <a:r>
              <a:rPr lang="sr-Cyrl-RS" dirty="0"/>
              <a:t> ЦТ ангиографија</a:t>
            </a:r>
          </a:p>
          <a:p>
            <a:r>
              <a:rPr lang="sr-Cyrl-RS" dirty="0"/>
              <a:t>Дигитална субраткциона ангиографија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Лечење исхемијског МУ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Пацијенти који долазе до 4.5 сата од почетка симптома кандидати су за интравенску тромболизу са рекомбинатним ткивним плазминогенским активатором  (Актилиза)</a:t>
            </a:r>
          </a:p>
          <a:p>
            <a:r>
              <a:rPr lang="sr-Cyrl-RS" dirty="0"/>
              <a:t>Процена идикација и контраиндикација</a:t>
            </a:r>
          </a:p>
          <a:p>
            <a:r>
              <a:rPr lang="sr-Cyrl-RS" dirty="0"/>
              <a:t>Компликација-крварење</a:t>
            </a:r>
            <a:endParaRPr lang="en-US" dirty="0"/>
          </a:p>
        </p:txBody>
      </p:sp>
      <p:pic>
        <p:nvPicPr>
          <p:cNvPr id="9218" name="Picture 2" descr="Moždani udar - Dom za stare Arij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4572008"/>
            <a:ext cx="4405290" cy="19287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Ендоваскуларна мехнаничка евакуација тромба</a:t>
            </a:r>
            <a:br>
              <a:rPr lang="sr-Cyrl-RS" dirty="0"/>
            </a:br>
            <a:r>
              <a:rPr lang="sr-Cyrl-RS" dirty="0"/>
              <a:t>тромектомија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Прозор до 6 сати </a:t>
            </a:r>
          </a:p>
          <a:p>
            <a:r>
              <a:rPr lang="sr-Cyrl-RS" dirty="0"/>
              <a:t>Реканализација великих артерија</a:t>
            </a:r>
            <a:endParaRPr lang="en-US" dirty="0"/>
          </a:p>
        </p:txBody>
      </p:sp>
      <p:pic>
        <p:nvPicPr>
          <p:cNvPr id="8194" name="Picture 2" descr="Moždani udar „napada” i mlađe od 30 godin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786190"/>
            <a:ext cx="2847975" cy="1609726"/>
          </a:xfrm>
          <a:prstGeom prst="rect">
            <a:avLst/>
          </a:prstGeom>
          <a:noFill/>
        </p:spPr>
      </p:pic>
      <p:sp>
        <p:nvSpPr>
          <p:cNvPr id="8196" name="AutoShape 4" descr="Mehanička ekstrakcija tromba kod akutnog infarkta mozga, Dr Slobodan  Ćulafić – interventni neuroradiolog"/>
          <p:cNvSpPr>
            <a:spLocks noChangeAspect="1" noChangeArrowheads="1"/>
          </p:cNvSpPr>
          <p:nvPr/>
        </p:nvSpPr>
        <p:spPr bwMode="auto">
          <a:xfrm>
            <a:off x="155575" y="-685800"/>
            <a:ext cx="3209925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8" name="AutoShape 6" descr="Mehanička ekstrakcija tromba kod akutnog infarkta mozga, Dr Slobodan  Ćulafić – interventni neuroradiolog"/>
          <p:cNvSpPr>
            <a:spLocks noChangeAspect="1" noChangeArrowheads="1"/>
          </p:cNvSpPr>
          <p:nvPr/>
        </p:nvSpPr>
        <p:spPr bwMode="auto">
          <a:xfrm>
            <a:off x="155575" y="-685800"/>
            <a:ext cx="3209925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200" name="Picture 8" descr="Mehanička ekstrakcija tromba kod akutnog infarkta mozga, Dr Slobodan  Ćulafić – interventni neuroradiolo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3857628"/>
            <a:ext cx="5357818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Остале мере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Антиедематозна терапија (Манитол)</a:t>
            </a:r>
          </a:p>
          <a:p>
            <a:r>
              <a:rPr lang="sr-Cyrl-RS" dirty="0"/>
              <a:t>Гастропротекција</a:t>
            </a:r>
          </a:p>
          <a:p>
            <a:r>
              <a:rPr lang="sr-Cyrl-RS" dirty="0"/>
              <a:t>Регулација крвног притиска</a:t>
            </a:r>
          </a:p>
          <a:p>
            <a:r>
              <a:rPr lang="sr-Cyrl-RS" dirty="0"/>
              <a:t>Регулација температуре </a:t>
            </a:r>
          </a:p>
          <a:p>
            <a:r>
              <a:rPr lang="sr-Cyrl-RS" dirty="0"/>
              <a:t>Хидратација</a:t>
            </a:r>
          </a:p>
          <a:p>
            <a:r>
              <a:rPr lang="sr-Cyrl-RS" dirty="0"/>
              <a:t>Оксигенација</a:t>
            </a:r>
          </a:p>
          <a:p>
            <a:r>
              <a:rPr lang="sr-Cyrl-RS" dirty="0"/>
              <a:t>Физикална терапија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Секундарна превенција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Антиагрегациона терапија</a:t>
            </a:r>
          </a:p>
          <a:p>
            <a:pPr>
              <a:buNone/>
            </a:pPr>
            <a:r>
              <a:rPr lang="sr-Cyrl-RS" dirty="0"/>
              <a:t>-Аспирин</a:t>
            </a:r>
          </a:p>
          <a:p>
            <a:pPr>
              <a:buNone/>
            </a:pPr>
            <a:r>
              <a:rPr lang="sr-Cyrl-RS" dirty="0"/>
              <a:t>-Клопидогрел</a:t>
            </a:r>
          </a:p>
          <a:p>
            <a:pPr>
              <a:buNone/>
            </a:pPr>
            <a:r>
              <a:rPr lang="sr-Cyrl-RS" dirty="0"/>
              <a:t>-комбинација аспирина и дипиридамол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терапија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dirty="0"/>
              <a:t>Тромбоза вена и венских синуса-нискомолекуларни хепарин</a:t>
            </a:r>
          </a:p>
          <a:p>
            <a:endParaRPr lang="sr-Cyrl-RS" dirty="0"/>
          </a:p>
          <a:p>
            <a:r>
              <a:rPr lang="sr-Cyrl-RS" dirty="0"/>
              <a:t>Стеноза каротидне артерије 70-99% каротидна ендаректомија</a:t>
            </a:r>
          </a:p>
          <a:p>
            <a:endParaRPr lang="sr-Cyrl-RS" dirty="0"/>
          </a:p>
          <a:p>
            <a:r>
              <a:rPr lang="sr-Cyrl-RS" dirty="0"/>
              <a:t>Кардиоемболија-перорална антикоагулантна терапија НОАК (ТИА и благ МУ-1-3 дана од почетка, док код  тешким МУ 6 -12 дана 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Примарна превенција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Масовне мере ( ТА, пушење, телесна тежина, исхрана, кретање, контрацепција)</a:t>
            </a:r>
          </a:p>
          <a:p>
            <a:endParaRPr lang="sr-Cyrl-RS" dirty="0"/>
          </a:p>
          <a:p>
            <a:r>
              <a:rPr lang="sr-Cyrl-RS" dirty="0"/>
              <a:t>Присутп болесницима са високим ризиком-ТА, ТИА, фибрилациј преткомора, дијабетес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Класификација можданих удара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Исхемијски МУ  80%</a:t>
            </a:r>
          </a:p>
          <a:p>
            <a:r>
              <a:rPr lang="sr-Cyrl-RS" dirty="0"/>
              <a:t>Хеморагијски МУ  10%</a:t>
            </a:r>
          </a:p>
          <a:p>
            <a:r>
              <a:rPr lang="sr-Cyrl-RS" dirty="0"/>
              <a:t>Субарахноидално крварење  5%</a:t>
            </a:r>
            <a:endParaRPr lang="en-US" dirty="0"/>
          </a:p>
        </p:txBody>
      </p:sp>
      <p:pic>
        <p:nvPicPr>
          <p:cNvPr id="21506" name="Picture 2" descr="Žene imaju veći rizik za moždani udar i teže ga je sprečiti nego kod  muškaraca | Nedeljni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248025"/>
            <a:ext cx="4786286" cy="3609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Дијагностика мождане смрти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Данас актуелна због трансплантације органа</a:t>
            </a:r>
          </a:p>
          <a:p>
            <a:endParaRPr lang="sr-Cyrl-RS" dirty="0"/>
          </a:p>
          <a:p>
            <a:r>
              <a:rPr lang="sr-Cyrl-RS" dirty="0"/>
              <a:t>Захтева сигурне –клиничке</a:t>
            </a:r>
          </a:p>
          <a:p>
            <a:r>
              <a:rPr lang="sr-Cyrl-RS" dirty="0"/>
              <a:t>                               -неурорадиолошке знаке</a:t>
            </a:r>
          </a:p>
          <a:p>
            <a:r>
              <a:rPr lang="sr-Cyrl-RS" dirty="0"/>
              <a:t>ради потврде  иреверзибилног оштећења можданог стабла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Клинички знаци мождане смрти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dirty="0"/>
              <a:t>Дубока кома</a:t>
            </a:r>
          </a:p>
          <a:p>
            <a:r>
              <a:rPr lang="sr-Cyrl-RS" dirty="0"/>
              <a:t>Губитак рефлекса можданог стабла</a:t>
            </a:r>
          </a:p>
          <a:p>
            <a:endParaRPr lang="sr-Cyrl-RS" dirty="0"/>
          </a:p>
          <a:p>
            <a:pPr>
              <a:buNone/>
            </a:pPr>
            <a:r>
              <a:rPr lang="sr-Cyrl-RS" dirty="0"/>
              <a:t>Угашен рефлекс азеница на светлост</a:t>
            </a:r>
          </a:p>
          <a:p>
            <a:pPr>
              <a:buNone/>
            </a:pPr>
            <a:r>
              <a:rPr lang="sr-Cyrl-RS" dirty="0"/>
              <a:t>Изостанак корнеалног рефлекса</a:t>
            </a:r>
          </a:p>
          <a:p>
            <a:pPr>
              <a:buNone/>
            </a:pPr>
            <a:r>
              <a:rPr lang="sr-Cyrl-RS" dirty="0"/>
              <a:t>Окулоцефални рефлекс</a:t>
            </a:r>
          </a:p>
          <a:p>
            <a:pPr>
              <a:buNone/>
            </a:pPr>
            <a:r>
              <a:rPr lang="sr-Cyrl-RS" dirty="0"/>
              <a:t>Изостанак фарингеалног рефлекса, изостанак кашља након бронхијалне сукције</a:t>
            </a:r>
          </a:p>
          <a:p>
            <a:pPr>
              <a:buNone/>
            </a:pPr>
            <a:r>
              <a:rPr lang="sr-Cyrl-RS" dirty="0"/>
              <a:t>Тест апнеје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Остали поступци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Транскранијална доплерска сонографија</a:t>
            </a:r>
          </a:p>
          <a:p>
            <a:r>
              <a:rPr lang="sr-Cyrl-RS" dirty="0"/>
              <a:t>ЕЕГ</a:t>
            </a:r>
          </a:p>
          <a:p>
            <a:r>
              <a:rPr lang="sr-Cyrl-RS" dirty="0"/>
              <a:t>Евоцирани потенцијали (ССЕП)</a:t>
            </a:r>
          </a:p>
          <a:p>
            <a:r>
              <a:rPr lang="sr-Cyrl-RS" dirty="0"/>
              <a:t>Дигитална субтракциона ангиографија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Према трајању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43824" cy="4525963"/>
          </a:xfrm>
        </p:spPr>
        <p:txBody>
          <a:bodyPr/>
          <a:lstStyle/>
          <a:p>
            <a:r>
              <a:rPr lang="sr-Cyrl-RS" dirty="0"/>
              <a:t>Транзиторни исхемијски атак (ТИА)</a:t>
            </a:r>
          </a:p>
          <a:p>
            <a:pPr>
              <a:buNone/>
            </a:pPr>
            <a:endParaRPr lang="sr-Cyrl-RS" dirty="0"/>
          </a:p>
          <a:p>
            <a:r>
              <a:rPr lang="sr-Cyrl-RS" dirty="0"/>
              <a:t>МУ у развоју</a:t>
            </a:r>
          </a:p>
          <a:p>
            <a:r>
              <a:rPr lang="sr-Cyrl-RS" dirty="0"/>
              <a:t>Довршен МУ</a:t>
            </a:r>
          </a:p>
          <a:p>
            <a:endParaRPr lang="en-US" dirty="0"/>
          </a:p>
        </p:txBody>
      </p:sp>
      <p:pic>
        <p:nvPicPr>
          <p:cNvPr id="20482" name="Picture 2" descr="Moždani udar među vodećim uzrocima skraćenja životnog veka kod oba pola |  (Vesti - 08. 06. 2018) Subotica.co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26" y="2357430"/>
            <a:ext cx="5214974" cy="4095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Транзиторни исхемијски атак (ТИА)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Трајање мање од 1сата (најчешће неколико минута)</a:t>
            </a:r>
          </a:p>
          <a:p>
            <a:r>
              <a:rPr lang="sr-Cyrl-RS" dirty="0"/>
              <a:t>Краткотрајни губитак церебралне  функције узрокован жаришним поремећајем циркулације који не узрокује МУ</a:t>
            </a:r>
          </a:p>
          <a:p>
            <a:r>
              <a:rPr lang="sr-Cyrl-RS" dirty="0"/>
              <a:t>Не открива се на ЦТ или МР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Исхемијски мождани удар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ИМУ подразумева нагло настале испаде неуролошких функција које су последица исхемије</a:t>
            </a:r>
          </a:p>
          <a:p>
            <a:r>
              <a:rPr lang="sr-Cyrl-RS" dirty="0"/>
              <a:t>Нормална церебрална перфузија 60мл/100м мозга</a:t>
            </a:r>
          </a:p>
          <a:p>
            <a:r>
              <a:rPr lang="sr-Cyrl-RS" dirty="0"/>
              <a:t>Исхемија-прекид или критично смањење  перфузије ткива (мање од 22мл)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043758" cy="4525963"/>
          </a:xfrm>
        </p:spPr>
        <p:txBody>
          <a:bodyPr/>
          <a:lstStyle/>
          <a:p>
            <a:r>
              <a:rPr lang="sr-Cyrl-RS" dirty="0"/>
              <a:t>Зона инфаркта (иреверзибилне промене)</a:t>
            </a:r>
          </a:p>
          <a:p>
            <a:r>
              <a:rPr lang="sr-Cyrl-RS" dirty="0"/>
              <a:t>Зона пенумбре(хипоперфузија)</a:t>
            </a:r>
          </a:p>
          <a:p>
            <a:r>
              <a:rPr lang="sr-Cyrl-RS" dirty="0"/>
              <a:t>Цитотоксични едем, касније и вазогеног едема</a:t>
            </a:r>
          </a:p>
          <a:p>
            <a:r>
              <a:rPr lang="sr-Cyrl-RS" dirty="0"/>
              <a:t>Испадање ауторегуације мозга </a:t>
            </a:r>
            <a:endParaRPr lang="en-US" dirty="0"/>
          </a:p>
        </p:txBody>
      </p:sp>
      <p:sp>
        <p:nvSpPr>
          <p:cNvPr id="17410" name="AutoShape 2" descr="Akutni moždani udar"/>
          <p:cNvSpPr>
            <a:spLocks noChangeAspect="1" noChangeArrowheads="1"/>
          </p:cNvSpPr>
          <p:nvPr/>
        </p:nvSpPr>
        <p:spPr bwMode="auto">
          <a:xfrm>
            <a:off x="155575" y="-822325"/>
            <a:ext cx="2628900" cy="1714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2" name="AutoShape 4" descr="Akutni moždani udar"/>
          <p:cNvSpPr>
            <a:spLocks noChangeAspect="1" noChangeArrowheads="1"/>
          </p:cNvSpPr>
          <p:nvPr/>
        </p:nvSpPr>
        <p:spPr bwMode="auto">
          <a:xfrm>
            <a:off x="155575" y="-822325"/>
            <a:ext cx="2628900" cy="1714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4" name="AutoShape 6" descr="Akutni moždani uda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6" name="AutoShape 8" descr="Akutni moždani uda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Препознати болесника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/>
              <a:t>Нагло настали и брз развој неуролошког дефицита</a:t>
            </a:r>
          </a:p>
          <a:p>
            <a:r>
              <a:rPr lang="sr-Cyrl-RS" dirty="0"/>
              <a:t>Негативни симптоми ( слабост, губитак сензибилитета, вида)</a:t>
            </a:r>
          </a:p>
          <a:p>
            <a:r>
              <a:rPr lang="sr-Cyrl-RS" dirty="0"/>
              <a:t>Ретко позитивни(епилептични напад)</a:t>
            </a:r>
          </a:p>
          <a:p>
            <a:r>
              <a:rPr lang="sr-Cyrl-RS" dirty="0"/>
              <a:t>фактори ризика:хипертензија, фибрилације, коронарна болест, дијабетес, пушенје, алкохол</a:t>
            </a:r>
          </a:p>
          <a:p>
            <a:r>
              <a:rPr lang="sr-Cyrl-RS" dirty="0"/>
              <a:t>Хоспитализација обавезна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-285776"/>
            <a:ext cx="8258204" cy="1703414"/>
          </a:xfrm>
        </p:spPr>
        <p:txBody>
          <a:bodyPr/>
          <a:lstStyle/>
          <a:p>
            <a:r>
              <a:rPr lang="sr-Cyrl-RS" dirty="0"/>
              <a:t>Синдромаска класификација МУ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85720" y="1000108"/>
          <a:ext cx="8301038" cy="62845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05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05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45084">
                <a:tc>
                  <a:txBody>
                    <a:bodyPr/>
                    <a:lstStyle/>
                    <a:p>
                      <a:r>
                        <a:rPr lang="sr-Cyrl-RS" dirty="0"/>
                        <a:t>Лакунарни синдроми</a:t>
                      </a:r>
                    </a:p>
                    <a:p>
                      <a:r>
                        <a:rPr lang="sr-Cyrl-RS" dirty="0"/>
                        <a:t>(оклузија перфорантних артерија)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/>
                        <a:t>-чисто моторни</a:t>
                      </a:r>
                    </a:p>
                    <a:p>
                      <a:r>
                        <a:rPr lang="sr-Cyrl-RS" dirty="0"/>
                        <a:t>-чисто сензитивни</a:t>
                      </a:r>
                    </a:p>
                    <a:p>
                      <a:r>
                        <a:rPr lang="sr-Cyrl-RS" dirty="0"/>
                        <a:t>-атаксична</a:t>
                      </a:r>
                      <a:r>
                        <a:rPr lang="sr-Cyrl-RS" baseline="0" dirty="0"/>
                        <a:t> хемипареза</a:t>
                      </a:r>
                    </a:p>
                    <a:p>
                      <a:r>
                        <a:rPr lang="sr-Cyrl-RS" baseline="0" dirty="0"/>
                        <a:t>-сензомоторни МУ</a:t>
                      </a:r>
                    </a:p>
                    <a:p>
                      <a:r>
                        <a:rPr lang="sr-Cyrl-RS" baseline="0" dirty="0"/>
                        <a:t>Тихи инфаркти</a:t>
                      </a:r>
                      <a:endParaRPr lang="sr-Cyrl-RS" dirty="0"/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27742">
                <a:tc>
                  <a:txBody>
                    <a:bodyPr/>
                    <a:lstStyle/>
                    <a:p>
                      <a:r>
                        <a:rPr lang="sr-Cyrl-RS" dirty="0"/>
                        <a:t>Синдром предње циркулације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b="1" u="sng" dirty="0"/>
                        <a:t>Средња церебрална артерија</a:t>
                      </a:r>
                    </a:p>
                    <a:p>
                      <a:r>
                        <a:rPr lang="sr-Cyrl-RS" dirty="0"/>
                        <a:t>-контралатерална хемиплегија</a:t>
                      </a:r>
                    </a:p>
                    <a:p>
                      <a:r>
                        <a:rPr lang="sr-Cyrl-RS" dirty="0"/>
                        <a:t>-контралатерална</a:t>
                      </a:r>
                      <a:r>
                        <a:rPr lang="sr-Cyrl-RS" baseline="0" dirty="0"/>
                        <a:t> хемианопсија</a:t>
                      </a:r>
                    </a:p>
                    <a:p>
                      <a:r>
                        <a:rPr lang="sr-Cyrl-RS" baseline="0" dirty="0"/>
                        <a:t>-поремећај виших функција афазија, орјентација</a:t>
                      </a:r>
                    </a:p>
                    <a:p>
                      <a:r>
                        <a:rPr lang="sr-Cyrl-RS" b="1" u="sng" baseline="0" dirty="0"/>
                        <a:t>Предња церебрална артерија</a:t>
                      </a:r>
                    </a:p>
                    <a:p>
                      <a:r>
                        <a:rPr lang="sr-Cyrl-RS" b="0" u="none" baseline="0" dirty="0"/>
                        <a:t>Слабост ноге израженија</a:t>
                      </a:r>
                    </a:p>
                    <a:p>
                      <a:r>
                        <a:rPr lang="sr-Cyrl-RS" b="0" u="none" baseline="0" dirty="0"/>
                        <a:t>Амауросис фугакс</a:t>
                      </a:r>
                      <a:endParaRPr lang="en-US" b="0" u="non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45084">
                <a:tc>
                  <a:txBody>
                    <a:bodyPr/>
                    <a:lstStyle/>
                    <a:p>
                      <a:r>
                        <a:rPr lang="sr-Cyrl-RS" dirty="0"/>
                        <a:t>Синдром задње циркулације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/>
                        <a:t>-Ипсилатералне лезије КН</a:t>
                      </a:r>
                    </a:p>
                    <a:p>
                      <a:r>
                        <a:rPr lang="sr-Cyrl-RS" dirty="0"/>
                        <a:t>-Билатерални моторни</a:t>
                      </a:r>
                      <a:r>
                        <a:rPr lang="sr-Cyrl-RS" baseline="0" dirty="0"/>
                        <a:t> или сензитивни испад</a:t>
                      </a:r>
                    </a:p>
                    <a:p>
                      <a:r>
                        <a:rPr lang="sr-Cyrl-RS" baseline="0" dirty="0"/>
                        <a:t>-вртоглавица, нистагмус</a:t>
                      </a:r>
                    </a:p>
                    <a:p>
                      <a:r>
                        <a:rPr lang="sr-Cyrl-RS" baseline="0" dirty="0"/>
                        <a:t>-испад церебеларних функција</a:t>
                      </a:r>
                    </a:p>
                    <a:p>
                      <a:r>
                        <a:rPr lang="sr-Cyrl-RS" baseline="0" dirty="0"/>
                        <a:t>-кортикално слепило</a:t>
                      </a:r>
                    </a:p>
                    <a:p>
                      <a:r>
                        <a:rPr lang="sr-Cyrl-RS" baseline="0" dirty="0"/>
                        <a:t>-кома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Дијагностика</a:t>
            </a:r>
            <a:br>
              <a:rPr lang="sr-Cyrl-RS" dirty="0"/>
            </a:br>
            <a:r>
              <a:rPr lang="sr-Cyrl-RS" dirty="0"/>
              <a:t>да ли је исхемија или хеморагија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Клиничка слика ( ТИА; главобоља, стање свести, фактори ризика антикоагуланти-развој хеморагије)</a:t>
            </a:r>
          </a:p>
          <a:p>
            <a:r>
              <a:rPr lang="sr-Cyrl-RS" dirty="0"/>
              <a:t>Дефинитивно само са ЦТ ендокраниума</a:t>
            </a:r>
          </a:p>
          <a:p>
            <a:r>
              <a:rPr lang="sr-Cyrl-RS" dirty="0"/>
              <a:t>Магнетна резонанца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578</Words>
  <Application>Microsoft Office PowerPoint</Application>
  <PresentationFormat>On-screen Show (4:3)</PresentationFormat>
  <Paragraphs>127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Calibri</vt:lpstr>
      <vt:lpstr>Office Theme</vt:lpstr>
      <vt:lpstr>Акутни мождани удар; Дијагностика мождане смрти</vt:lpstr>
      <vt:lpstr>Класификација можданих удара</vt:lpstr>
      <vt:lpstr>Према трајању </vt:lpstr>
      <vt:lpstr>Транзиторни исхемијски атак (ТИА)</vt:lpstr>
      <vt:lpstr>Исхемијски мождани удар</vt:lpstr>
      <vt:lpstr>PowerPoint Presentation</vt:lpstr>
      <vt:lpstr>Препознати болесника</vt:lpstr>
      <vt:lpstr>Синдромаска класификација МУ</vt:lpstr>
      <vt:lpstr>Дијагностика да ли је исхемија или хеморагија</vt:lpstr>
      <vt:lpstr>Комјутеризована томографија</vt:lpstr>
      <vt:lpstr>Комјутеризована томографија</vt:lpstr>
      <vt:lpstr>Магнетна резонанца</vt:lpstr>
      <vt:lpstr>Додатна дијагностика</vt:lpstr>
      <vt:lpstr>Лечење исхемијског МУ</vt:lpstr>
      <vt:lpstr>Ендоваскуларна мехнаничка евакуација тромба тромектомија</vt:lpstr>
      <vt:lpstr>Остале мере</vt:lpstr>
      <vt:lpstr>Секундарна превенција</vt:lpstr>
      <vt:lpstr>терапија</vt:lpstr>
      <vt:lpstr>Примарна превенција</vt:lpstr>
      <vt:lpstr>Дијагностика мождане смрти</vt:lpstr>
      <vt:lpstr>Клинички знаци мождане смрти</vt:lpstr>
      <vt:lpstr>Остали поступци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Акутни мождани удар; Дијагностика мождане смрти</dc:title>
  <dc:creator>info</dc:creator>
  <cp:lastModifiedBy>User</cp:lastModifiedBy>
  <cp:revision>23</cp:revision>
  <dcterms:created xsi:type="dcterms:W3CDTF">2020-09-14T08:43:27Z</dcterms:created>
  <dcterms:modified xsi:type="dcterms:W3CDTF">2020-09-29T10:35:29Z</dcterms:modified>
</cp:coreProperties>
</file>